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2" pos="9216" userDrawn="1">
          <p15:clr>
            <a:srgbClr val="A4A3A4"/>
          </p15:clr>
        </p15:guide>
        <p15:guide id="3" pos="18432" userDrawn="1">
          <p15:clr>
            <a:srgbClr val="A4A3A4"/>
          </p15:clr>
        </p15:guide>
        <p15:guide id="4" orient="horz" pos="13824" userDrawn="1">
          <p15:clr>
            <a:srgbClr val="A4A3A4"/>
          </p15:clr>
        </p15:guide>
        <p15:guide id="5" orient="horz" pos="6912" userDrawn="1">
          <p15:clr>
            <a:srgbClr val="A4A3A4"/>
          </p15:clr>
        </p15:guide>
        <p15:guide id="6" pos="8904" userDrawn="1">
          <p15:clr>
            <a:srgbClr val="A4A3A4"/>
          </p15:clr>
        </p15:guide>
        <p15:guide id="7" pos="264" userDrawn="1">
          <p15:clr>
            <a:srgbClr val="A4A3A4"/>
          </p15:clr>
        </p15:guide>
        <p15:guide id="8" pos="9480" userDrawn="1">
          <p15:clr>
            <a:srgbClr val="A4A3A4"/>
          </p15:clr>
        </p15:guide>
        <p15:guide id="9" pos="18168" userDrawn="1">
          <p15:clr>
            <a:srgbClr val="A4A3A4"/>
          </p15:clr>
        </p15:guide>
        <p15:guide id="10" pos="18744" userDrawn="1">
          <p15:clr>
            <a:srgbClr val="A4A3A4"/>
          </p15:clr>
        </p15:guide>
        <p15:guide id="11" pos="27384" userDrawn="1">
          <p15:clr>
            <a:srgbClr val="A4A3A4"/>
          </p15:clr>
        </p15:guide>
        <p15:guide id="12" orient="horz" pos="6600" userDrawn="1">
          <p15:clr>
            <a:srgbClr val="A4A3A4"/>
          </p15:clr>
        </p15:guide>
        <p15:guide id="13" orient="horz" pos="7176" userDrawn="1">
          <p15:clr>
            <a:srgbClr val="A4A3A4"/>
          </p15:clr>
        </p15:guide>
        <p15:guide id="14" orient="horz" pos="14136" userDrawn="1">
          <p15:clr>
            <a:srgbClr val="A4A3A4"/>
          </p15:clr>
        </p15:guide>
        <p15:guide id="15" orient="horz" pos="13560" userDrawn="1">
          <p15:clr>
            <a:srgbClr val="A4A3A4"/>
          </p15:clr>
        </p15:guide>
        <p15:guide id="16" orient="horz" pos="20472" userDrawn="1">
          <p15:clr>
            <a:srgbClr val="A4A3A4"/>
          </p15:clr>
        </p15:guide>
        <p15:guide id="17" orient="horz" pos="2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858"/>
    <p:restoredTop sz="94715"/>
  </p:normalViewPr>
  <p:slideViewPr>
    <p:cSldViewPr snapToGrid="0" snapToObjects="1">
      <p:cViewPr>
        <p:scale>
          <a:sx n="20" d="100"/>
          <a:sy n="20" d="100"/>
        </p:scale>
        <p:origin x="2616" y="680"/>
      </p:cViewPr>
      <p:guideLst>
        <p:guide pos="9216"/>
        <p:guide pos="18432"/>
        <p:guide orient="horz" pos="13824"/>
        <p:guide orient="horz" pos="6912"/>
        <p:guide pos="8904"/>
        <p:guide pos="264"/>
        <p:guide pos="9480"/>
        <p:guide pos="18168"/>
        <p:guide pos="18744"/>
        <p:guide pos="27384"/>
        <p:guide orient="horz" pos="6600"/>
        <p:guide orient="horz" pos="7176"/>
        <p:guide orient="horz" pos="14136"/>
        <p:guide orient="horz" pos="13560"/>
        <p:guide orient="horz" pos="20472"/>
        <p:guide orient="horz" pos="26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png>
</file>

<file path=ppt/media/image4.jpg>
</file>

<file path=ppt/media/image5.jpg>
</file>

<file path=ppt/media/image6.jp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smtClean="0"/>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smtClean="0"/>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AC18EC-90F6-5240-ADC5-B3318DC7E642}" type="datetimeFigureOut">
              <a:rPr lang="en-US" smtClean="0"/>
              <a:t>3/25/18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FAC18EC-90F6-5240-ADC5-B3318DC7E642}" type="datetimeFigureOut">
              <a:rPr lang="en-US" smtClean="0"/>
              <a:t>3/25/18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FAC18EC-90F6-5240-ADC5-B3318DC7E642}" type="datetimeFigureOut">
              <a:rPr lang="en-US" smtClean="0"/>
              <a:t>3/25/18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FAC18EC-90F6-5240-ADC5-B3318DC7E642}" type="datetimeFigureOut">
              <a:rPr lang="en-US" smtClean="0"/>
              <a:t>3/25/18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AC18EC-90F6-5240-ADC5-B3318DC7E642}" type="datetimeFigureOut">
              <a:rPr lang="en-US" smtClean="0"/>
              <a:t>3/25/18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AC18EC-90F6-5240-ADC5-B3318DC7E642}" type="datetimeFigureOut">
              <a:rPr lang="en-US" smtClean="0"/>
              <a:t>3/25/18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AC18EC-90F6-5240-ADC5-B3318DC7E642}" type="datetimeFigureOut">
              <a:rPr lang="en-US" smtClean="0"/>
              <a:t>3/25/18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9FAC18EC-90F6-5240-ADC5-B3318DC7E642}" type="datetimeFigureOut">
              <a:rPr lang="en-US" smtClean="0"/>
              <a:t>3/25/18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A68B7CF-E009-764E-83B8-C6DFB2C7D818}" type="slidenum">
              <a:rPr lang="en-US" smtClean="0"/>
              <a:t>‹#›</a:t>
            </a:fld>
            <a:endParaRPr lang="en-US"/>
          </a:p>
        </p:txBody>
      </p:sp>
    </p:spTree>
    <p:extLst>
      <p:ext uri="{BB962C8B-B14F-4D97-AF65-F5344CB8AC3E}">
        <p14:creationId xmlns:p14="http://schemas.microsoft.com/office/powerpoint/2010/main" val="10534054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pn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6.jpg"/><Relationship Id="rId8"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9100" y="419100"/>
            <a:ext cx="43052999" cy="3600986"/>
          </a:xfrm>
          <a:prstGeom prst="rect">
            <a:avLst/>
          </a:prstGeom>
          <a:solidFill>
            <a:schemeClr val="accent5">
              <a:lumMod val="75000"/>
            </a:schemeClr>
          </a:solidFill>
        </p:spPr>
        <p:txBody>
          <a:bodyPr wrap="square" rtlCol="0">
            <a:spAutoFit/>
          </a:bodyPr>
          <a:lstStyle/>
          <a:p>
            <a:pPr algn="ctr"/>
            <a:r>
              <a:rPr lang="en-US" sz="12000" b="1" dirty="0" smtClean="0">
                <a:solidFill>
                  <a:schemeClr val="bg2"/>
                </a:solidFill>
              </a:rPr>
              <a:t>Race, Ethnicity, and the Future of Work</a:t>
            </a:r>
          </a:p>
          <a:p>
            <a:pPr algn="ctr"/>
            <a:r>
              <a:rPr lang="en-US" sz="5400" b="1" dirty="0" err="1" smtClean="0">
                <a:solidFill>
                  <a:schemeClr val="bg2"/>
                </a:solidFill>
              </a:rPr>
              <a:t>Pegah</a:t>
            </a:r>
            <a:r>
              <a:rPr lang="en-US" sz="5400" b="1" dirty="0" smtClean="0">
                <a:solidFill>
                  <a:schemeClr val="bg2"/>
                </a:solidFill>
              </a:rPr>
              <a:t> </a:t>
            </a:r>
            <a:r>
              <a:rPr lang="en-US" sz="5400" b="1" dirty="0" err="1" smtClean="0">
                <a:solidFill>
                  <a:schemeClr val="bg2"/>
                </a:solidFill>
              </a:rPr>
              <a:t>Moradi</a:t>
            </a:r>
            <a:endParaRPr lang="en-US" sz="5400" b="1" dirty="0" smtClean="0">
              <a:solidFill>
                <a:schemeClr val="bg2"/>
              </a:solidFill>
            </a:endParaRPr>
          </a:p>
          <a:p>
            <a:pPr algn="ctr"/>
            <a:r>
              <a:rPr lang="en-US" sz="5400" b="1" dirty="0" smtClean="0">
                <a:solidFill>
                  <a:schemeClr val="bg2"/>
                </a:solidFill>
              </a:rPr>
              <a:t>Department of Government, Cornell University, Ithaca, NY</a:t>
            </a:r>
            <a:endParaRPr lang="en-US" sz="5400" b="1" dirty="0">
              <a:solidFill>
                <a:schemeClr val="bg2"/>
              </a:solidFill>
            </a:endParaRPr>
          </a:p>
        </p:txBody>
      </p:sp>
      <p:sp>
        <p:nvSpPr>
          <p:cNvPr id="6" name="TextBox 5"/>
          <p:cNvSpPr txBox="1"/>
          <p:nvPr/>
        </p:nvSpPr>
        <p:spPr>
          <a:xfrm>
            <a:off x="419100" y="4982568"/>
            <a:ext cx="9200388" cy="5990232"/>
          </a:xfrm>
          <a:prstGeom prst="rect">
            <a:avLst/>
          </a:prstGeom>
          <a:noFill/>
          <a:ln>
            <a:solidFill>
              <a:schemeClr val="accent1"/>
            </a:solidFill>
          </a:ln>
        </p:spPr>
        <p:txBody>
          <a:bodyPr wrap="square" rtlCol="0">
            <a:spAutoFit/>
          </a:bodyPr>
          <a:lstStyle/>
          <a:p>
            <a:pPr algn="ctr"/>
            <a:r>
              <a:rPr lang="en-US" sz="6000" dirty="0" smtClean="0"/>
              <a:t>Context</a:t>
            </a:r>
          </a:p>
          <a:p>
            <a:r>
              <a:rPr lang="en-US" sz="4000" dirty="0" smtClean="0"/>
              <a:t>Two competing narratives dominate the discussion of race and workplace automation: Jobs that are supposedly more automatable are manufacturing roles largely occupied by white workers, yet low-skill occupations where minority workers are overrepresented may also be highly susceptible to automation.</a:t>
            </a:r>
          </a:p>
        </p:txBody>
      </p:sp>
      <p:sp>
        <p:nvSpPr>
          <p:cNvPr id="8" name="TextBox 7"/>
          <p:cNvSpPr txBox="1"/>
          <p:nvPr/>
        </p:nvSpPr>
        <p:spPr>
          <a:xfrm>
            <a:off x="419100" y="13451655"/>
            <a:ext cx="9200388" cy="5324535"/>
          </a:xfrm>
          <a:prstGeom prst="rect">
            <a:avLst/>
          </a:prstGeom>
          <a:noFill/>
          <a:ln>
            <a:solidFill>
              <a:schemeClr val="accent1"/>
            </a:solidFill>
          </a:ln>
        </p:spPr>
        <p:txBody>
          <a:bodyPr wrap="square" rtlCol="0">
            <a:spAutoFit/>
          </a:bodyPr>
          <a:lstStyle/>
          <a:p>
            <a:pPr algn="ctr"/>
            <a:r>
              <a:rPr lang="en-US" sz="6000" dirty="0" smtClean="0"/>
              <a:t>Research Questions</a:t>
            </a:r>
          </a:p>
          <a:p>
            <a:r>
              <a:rPr lang="en-US" sz="4000" dirty="0" smtClean="0"/>
              <a:t>What is the relationship between occupational </a:t>
            </a:r>
            <a:r>
              <a:rPr lang="en-US" sz="4000" dirty="0" err="1" smtClean="0"/>
              <a:t>automatability</a:t>
            </a:r>
            <a:r>
              <a:rPr lang="en-US" sz="4000" dirty="0" smtClean="0"/>
              <a:t> and race and ethnicity?</a:t>
            </a:r>
          </a:p>
          <a:p>
            <a:endParaRPr lang="en-US" sz="4000" dirty="0" smtClean="0"/>
          </a:p>
          <a:p>
            <a:r>
              <a:rPr lang="en-US" sz="4000" dirty="0" smtClean="0"/>
              <a:t>To what extent will occupational automation affect workers of different racial and ethnic demographics?</a:t>
            </a:r>
            <a:endParaRPr lang="en-US" sz="4000" dirty="0"/>
          </a:p>
        </p:txBody>
      </p:sp>
      <p:sp>
        <p:nvSpPr>
          <p:cNvPr id="9" name="TextBox 8"/>
          <p:cNvSpPr txBox="1"/>
          <p:nvPr/>
        </p:nvSpPr>
        <p:spPr>
          <a:xfrm>
            <a:off x="419100" y="19874027"/>
            <a:ext cx="9200388" cy="11471605"/>
          </a:xfrm>
          <a:prstGeom prst="rect">
            <a:avLst/>
          </a:prstGeom>
          <a:noFill/>
          <a:ln>
            <a:solidFill>
              <a:schemeClr val="accent1"/>
            </a:solidFill>
          </a:ln>
        </p:spPr>
        <p:txBody>
          <a:bodyPr wrap="square" rtlCol="0">
            <a:spAutoFit/>
          </a:bodyPr>
          <a:lstStyle/>
          <a:p>
            <a:pPr algn="ctr"/>
            <a:r>
              <a:rPr lang="en-US" sz="6000" dirty="0" smtClean="0"/>
              <a:t>Methodology</a:t>
            </a:r>
            <a:endParaRPr lang="en-US" sz="4000" dirty="0"/>
          </a:p>
          <a:p>
            <a:pPr marL="571500" indent="-571500">
              <a:buFont typeface="Arial" charset="0"/>
              <a:buChar char="•"/>
            </a:pPr>
            <a:r>
              <a:rPr lang="en-US" sz="4000" dirty="0" smtClean="0"/>
              <a:t>Merged occupational </a:t>
            </a:r>
            <a:r>
              <a:rPr lang="en-US" sz="4000" dirty="0" err="1" smtClean="0"/>
              <a:t>automatability</a:t>
            </a:r>
            <a:r>
              <a:rPr lang="en-US" sz="4000" dirty="0" smtClean="0"/>
              <a:t> data from Professors Carl Frey and Michael Osborne of Oxford University with occupational demographic data from the Bureau of Labor Statistics.</a:t>
            </a:r>
          </a:p>
          <a:p>
            <a:pPr marL="571500" indent="-571500">
              <a:buFont typeface="Arial" charset="0"/>
              <a:buChar char="•"/>
            </a:pPr>
            <a:r>
              <a:rPr lang="en-US" sz="4000" dirty="0" smtClean="0"/>
              <a:t>Used a multiple regression model to determine correlations between intra-occupational demographics and </a:t>
            </a:r>
            <a:r>
              <a:rPr lang="en-US" sz="4000" dirty="0" err="1" smtClean="0"/>
              <a:t>automatability</a:t>
            </a:r>
            <a:r>
              <a:rPr lang="en-US" sz="4000" dirty="0" smtClean="0"/>
              <a:t>.</a:t>
            </a:r>
          </a:p>
          <a:p>
            <a:pPr marL="571500" indent="-571500">
              <a:buFont typeface="Arial" charset="0"/>
              <a:buChar char="•"/>
            </a:pPr>
            <a:r>
              <a:rPr lang="en-US" sz="4000" dirty="0" smtClean="0"/>
              <a:t>Developed variable to calculate the overall effect of automation on groups of workers by race and ethnicity.</a:t>
            </a:r>
          </a:p>
          <a:p>
            <a:pPr marL="571500" indent="-571500">
              <a:buFont typeface="Arial" charset="0"/>
              <a:buChar char="•"/>
            </a:pPr>
            <a:r>
              <a:rPr lang="en-US" sz="4000" dirty="0" smtClean="0"/>
              <a:t>Generated a predictive model for </a:t>
            </a:r>
            <a:r>
              <a:rPr lang="en-US" sz="4000" dirty="0" err="1" smtClean="0"/>
              <a:t>automatability</a:t>
            </a:r>
            <a:r>
              <a:rPr lang="en-US" sz="4000" dirty="0" smtClean="0"/>
              <a:t> by intra-occupational demographics.</a:t>
            </a:r>
          </a:p>
          <a:p>
            <a:endParaRPr lang="en-US" sz="4000" dirty="0"/>
          </a:p>
          <a:p>
            <a:endParaRPr lang="en-US" sz="4000" dirty="0" smtClean="0"/>
          </a:p>
        </p:txBody>
      </p:sp>
      <p:sp>
        <p:nvSpPr>
          <p:cNvPr id="10" name="TextBox 9"/>
          <p:cNvSpPr txBox="1"/>
          <p:nvPr/>
        </p:nvSpPr>
        <p:spPr>
          <a:xfrm>
            <a:off x="34308289" y="4460639"/>
            <a:ext cx="9163811" cy="6555641"/>
          </a:xfrm>
          <a:prstGeom prst="rect">
            <a:avLst/>
          </a:prstGeom>
          <a:noFill/>
          <a:ln>
            <a:solidFill>
              <a:schemeClr val="accent1"/>
            </a:solidFill>
          </a:ln>
        </p:spPr>
        <p:txBody>
          <a:bodyPr wrap="square" rtlCol="0">
            <a:spAutoFit/>
          </a:bodyPr>
          <a:lstStyle/>
          <a:p>
            <a:pPr algn="ctr"/>
            <a:r>
              <a:rPr lang="en-US" sz="6000" dirty="0" smtClean="0"/>
              <a:t>Preliminary Results</a:t>
            </a:r>
            <a:endParaRPr lang="en-US" sz="4000" dirty="0"/>
          </a:p>
          <a:p>
            <a:pPr marL="571500" indent="-571500">
              <a:buFont typeface="Arial" charset="0"/>
              <a:buChar char="•"/>
            </a:pPr>
            <a:r>
              <a:rPr lang="en-US" sz="4000" dirty="0" smtClean="0"/>
              <a:t>Automation affects white workers significantly more than minority workers when accounting for population</a:t>
            </a:r>
          </a:p>
          <a:p>
            <a:pPr marL="571500" indent="-571500">
              <a:buFont typeface="Arial" charset="0"/>
              <a:buChar char="•"/>
            </a:pPr>
            <a:r>
              <a:rPr lang="en-US" sz="4000" dirty="0" smtClean="0"/>
              <a:t>As the proportion of black and Hispanic/</a:t>
            </a:r>
            <a:r>
              <a:rPr lang="en-US" sz="4000" dirty="0"/>
              <a:t>L</a:t>
            </a:r>
            <a:r>
              <a:rPr lang="en-US" sz="4000" dirty="0" smtClean="0"/>
              <a:t>atino workers within an occupation increases, the predicted </a:t>
            </a:r>
            <a:r>
              <a:rPr lang="en-US" sz="4000" dirty="0" err="1" smtClean="0"/>
              <a:t>automatability</a:t>
            </a:r>
            <a:r>
              <a:rPr lang="en-US" sz="4000" dirty="0" smtClean="0"/>
              <a:t> of that occupation increases.</a:t>
            </a:r>
            <a:endParaRPr lang="en-US" sz="4000" dirty="0"/>
          </a:p>
          <a:p>
            <a:endParaRPr lang="en-US" sz="4000" dirty="0" smtClean="0"/>
          </a:p>
        </p:txBody>
      </p:sp>
      <p:sp>
        <p:nvSpPr>
          <p:cNvPr id="11" name="TextBox 10"/>
          <p:cNvSpPr txBox="1"/>
          <p:nvPr/>
        </p:nvSpPr>
        <p:spPr>
          <a:xfrm>
            <a:off x="34308286" y="10972801"/>
            <a:ext cx="9163813" cy="14557831"/>
          </a:xfrm>
          <a:prstGeom prst="rect">
            <a:avLst/>
          </a:prstGeom>
          <a:noFill/>
          <a:ln>
            <a:solidFill>
              <a:schemeClr val="accent1"/>
            </a:solidFill>
          </a:ln>
        </p:spPr>
        <p:txBody>
          <a:bodyPr wrap="square" rtlCol="0">
            <a:spAutoFit/>
          </a:bodyPr>
          <a:lstStyle/>
          <a:p>
            <a:pPr algn="ctr"/>
            <a:r>
              <a:rPr lang="en-US" sz="6000" dirty="0" smtClean="0"/>
              <a:t>Discussion</a:t>
            </a:r>
            <a:endParaRPr lang="en-US" sz="4000" dirty="0"/>
          </a:p>
          <a:p>
            <a:r>
              <a:rPr lang="en-US" sz="4000" dirty="0" smtClean="0"/>
              <a:t>The findings of this study support both competing narratives on race and automation under different frames of reference: Within an occupation, these findings support the argument that minority representation in an occupation correlates negatively with </a:t>
            </a:r>
            <a:r>
              <a:rPr lang="en-US" sz="4000" dirty="0" err="1" smtClean="0"/>
              <a:t>automatability</a:t>
            </a:r>
            <a:r>
              <a:rPr lang="en-US" sz="4000" dirty="0" smtClean="0"/>
              <a:t>. </a:t>
            </a:r>
          </a:p>
          <a:p>
            <a:endParaRPr lang="en-US" sz="4000" dirty="0"/>
          </a:p>
          <a:p>
            <a:r>
              <a:rPr lang="en-US" sz="4000" dirty="0" smtClean="0"/>
              <a:t>The findings that white workers in the aggregate are more affected by occupational automation offers some support for the generalization of the distressed white working class.</a:t>
            </a:r>
          </a:p>
          <a:p>
            <a:endParaRPr lang="en-US" sz="4000" dirty="0"/>
          </a:p>
          <a:p>
            <a:r>
              <a:rPr lang="en-US" sz="4000" dirty="0" smtClean="0"/>
              <a:t>A prevailing explanation for the competing results is that white workers may simply be overrepresented in several highly populated and highly automatable occupations, while minority workers may be overrepresented in smaller but still highly automatable occupations.</a:t>
            </a:r>
            <a:endParaRPr lang="en-US" sz="4000" dirty="0"/>
          </a:p>
          <a:p>
            <a:endParaRPr lang="en-US" sz="4000" dirty="0" smtClean="0"/>
          </a:p>
        </p:txBody>
      </p:sp>
      <p:sp>
        <p:nvSpPr>
          <p:cNvPr id="12" name="TextBox 11"/>
          <p:cNvSpPr txBox="1"/>
          <p:nvPr/>
        </p:nvSpPr>
        <p:spPr>
          <a:xfrm>
            <a:off x="34308286" y="25609829"/>
            <a:ext cx="9163814" cy="7171194"/>
          </a:xfrm>
          <a:prstGeom prst="rect">
            <a:avLst/>
          </a:prstGeom>
          <a:noFill/>
          <a:ln>
            <a:solidFill>
              <a:schemeClr val="accent1"/>
            </a:solidFill>
          </a:ln>
        </p:spPr>
        <p:txBody>
          <a:bodyPr wrap="square" rtlCol="0">
            <a:spAutoFit/>
          </a:bodyPr>
          <a:lstStyle/>
          <a:p>
            <a:pPr algn="ctr"/>
            <a:r>
              <a:rPr lang="en-US" sz="6000" dirty="0" smtClean="0"/>
              <a:t>Acknowledgements</a:t>
            </a:r>
            <a:endParaRPr lang="en-US" sz="4000" dirty="0"/>
          </a:p>
          <a:p>
            <a:r>
              <a:rPr lang="en-US" sz="4000" dirty="0" smtClean="0"/>
              <a:t>I would like to thank Professor Sergio Garcia-Rios for overseeing and advising the study, as well as Professors Jamila Michener and Karen Levy for their support during the development of the project. Additional thanks to Professor Michael Osborne of Oxford University for providing access to the datasets from his 2013 study with Professor Carl Frey.</a:t>
            </a:r>
            <a:endParaRPr lang="en-US" sz="4000" dirty="0"/>
          </a:p>
          <a:p>
            <a:endParaRPr lang="en-US" sz="4000" dirty="0" smtClean="0"/>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238207" y="4495440"/>
            <a:ext cx="11607479" cy="6964488"/>
          </a:xfrm>
          <a:prstGeom prst="rect">
            <a:avLst/>
          </a:prstGeom>
          <a:ln>
            <a:solidFill>
              <a:schemeClr val="accent1"/>
            </a:solidFill>
          </a:ln>
        </p:spPr>
      </p:pic>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23877" y="4495440"/>
            <a:ext cx="8212131" cy="7038968"/>
          </a:xfrm>
          <a:prstGeom prst="rect">
            <a:avLst/>
          </a:prstGeom>
          <a:ln>
            <a:solidFill>
              <a:schemeClr val="accent1"/>
            </a:solidFill>
          </a:ln>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15455" y="12472523"/>
            <a:ext cx="12069599" cy="1074358"/>
          </a:xfrm>
          <a:prstGeom prst="rect">
            <a:avLst/>
          </a:prstGeom>
          <a:ln>
            <a:solidFill>
              <a:schemeClr val="accent1"/>
            </a:solidFill>
          </a:ln>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58062" y="14062943"/>
            <a:ext cx="10784386" cy="6365484"/>
          </a:xfrm>
          <a:prstGeom prst="rect">
            <a:avLst/>
          </a:prstGeom>
          <a:ln>
            <a:solidFill>
              <a:schemeClr val="accent1"/>
            </a:solidFill>
          </a:ln>
        </p:spPr>
      </p:pic>
      <p:pic>
        <p:nvPicPr>
          <p:cNvPr id="20" name="Picture 1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71959" y="22440900"/>
            <a:ext cx="12804644" cy="7672623"/>
          </a:xfrm>
          <a:prstGeom prst="rect">
            <a:avLst/>
          </a:prstGeom>
          <a:ln>
            <a:solidFill>
              <a:schemeClr val="accent1"/>
            </a:solidFill>
          </a:ln>
        </p:spPr>
      </p:pic>
      <p:pic>
        <p:nvPicPr>
          <p:cNvPr id="21" name="Picture 2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4176603" y="22440900"/>
            <a:ext cx="9146172" cy="7672623"/>
          </a:xfrm>
          <a:prstGeom prst="rect">
            <a:avLst/>
          </a:prstGeom>
          <a:ln>
            <a:solidFill>
              <a:schemeClr val="accent1"/>
            </a:solidFill>
          </a:ln>
        </p:spPr>
      </p:pic>
      <p:pic>
        <p:nvPicPr>
          <p:cNvPr id="22" name="Picture 2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5506906" y="11604182"/>
            <a:ext cx="6109538" cy="10692464"/>
          </a:xfrm>
          <a:prstGeom prst="rect">
            <a:avLst/>
          </a:prstGeom>
          <a:ln>
            <a:solidFill>
              <a:schemeClr val="accent1"/>
            </a:solidFill>
          </a:ln>
        </p:spPr>
      </p:pic>
    </p:spTree>
    <p:extLst>
      <p:ext uri="{BB962C8B-B14F-4D97-AF65-F5344CB8AC3E}">
        <p14:creationId xmlns:p14="http://schemas.microsoft.com/office/powerpoint/2010/main" val="149091270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192</TotalTime>
  <Words>362</Words>
  <Application>Microsoft Macintosh PowerPoint</Application>
  <PresentationFormat>Custom</PresentationFormat>
  <Paragraphs>25</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Calibri Light</vt:lpstr>
      <vt:lpstr>Arial</vt:lpstr>
      <vt:lpstr>Office Theme</vt:lpstr>
      <vt:lpstr>PowerPoint Presentation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Pegah Moradi</dc:creator>
  <cp:lastModifiedBy>Pegah Moradi</cp:lastModifiedBy>
  <cp:revision>17</cp:revision>
  <dcterms:created xsi:type="dcterms:W3CDTF">2018-03-26T00:03:05Z</dcterms:created>
  <dcterms:modified xsi:type="dcterms:W3CDTF">2018-03-26T03:15:28Z</dcterms:modified>
</cp:coreProperties>
</file>

<file path=docProps/thumbnail.jpeg>
</file>